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338" r:id="rId2"/>
    <p:sldId id="336" r:id="rId3"/>
    <p:sldId id="337" r:id="rId4"/>
  </p:sldIdLst>
  <p:sldSz cx="9906000" cy="6858000" type="A4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66CCFF"/>
    <a:srgbClr val="38D430"/>
    <a:srgbClr val="663300"/>
    <a:srgbClr val="CC6600"/>
    <a:srgbClr val="6F7271"/>
    <a:srgbClr val="00954D"/>
    <a:srgbClr val="DDDDDC"/>
    <a:srgbClr val="C2F2C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C65868-F14D-4D9E-973B-225F2950FCCC}" v="4" dt="2024-11-14T02:26:41.6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894" autoAdjust="0"/>
  </p:normalViewPr>
  <p:slideViewPr>
    <p:cSldViewPr snapToGrid="0">
      <p:cViewPr varScale="1">
        <p:scale>
          <a:sx n="52" d="100"/>
          <a:sy n="52" d="100"/>
        </p:scale>
        <p:origin x="36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lle McDonald" userId="d3c70ce8-15c8-4a86-a398-8a3f0bcf150c" providerId="ADAL" clId="{32C65868-F14D-4D9E-973B-225F2950FCCC}"/>
    <pc:docChg chg="custSel addSld modSld">
      <pc:chgData name="Estelle McDonald" userId="d3c70ce8-15c8-4a86-a398-8a3f0bcf150c" providerId="ADAL" clId="{32C65868-F14D-4D9E-973B-225F2950FCCC}" dt="2024-11-14T02:26:54.070" v="115" actId="14100"/>
      <pc:docMkLst>
        <pc:docMk/>
      </pc:docMkLst>
      <pc:sldChg chg="modSp mod">
        <pc:chgData name="Estelle McDonald" userId="d3c70ce8-15c8-4a86-a398-8a3f0bcf150c" providerId="ADAL" clId="{32C65868-F14D-4D9E-973B-225F2950FCCC}" dt="2024-11-14T02:20:54.556" v="97" actId="20577"/>
        <pc:sldMkLst>
          <pc:docMk/>
          <pc:sldMk cId="2919970424" sldId="336"/>
        </pc:sldMkLst>
        <pc:spChg chg="mod">
          <ac:chgData name="Estelle McDonald" userId="d3c70ce8-15c8-4a86-a398-8a3f0bcf150c" providerId="ADAL" clId="{32C65868-F14D-4D9E-973B-225F2950FCCC}" dt="2024-11-14T02:20:54.556" v="97" actId="20577"/>
          <ac:spMkLst>
            <pc:docMk/>
            <pc:sldMk cId="2919970424" sldId="336"/>
            <ac:spMk id="57" creationId="{3648215D-E9EB-EFCF-DFC8-F12637917F11}"/>
          </ac:spMkLst>
        </pc:spChg>
        <pc:spChg chg="mod">
          <ac:chgData name="Estelle McDonald" userId="d3c70ce8-15c8-4a86-a398-8a3f0bcf150c" providerId="ADAL" clId="{32C65868-F14D-4D9E-973B-225F2950FCCC}" dt="2024-11-14T02:20:50.477" v="94" actId="20577"/>
          <ac:spMkLst>
            <pc:docMk/>
            <pc:sldMk cId="2919970424" sldId="336"/>
            <ac:spMk id="59" creationId="{5431F0A8-3FB8-5FF0-B933-639C3912D15B}"/>
          </ac:spMkLst>
        </pc:spChg>
      </pc:sldChg>
      <pc:sldChg chg="modSp mod">
        <pc:chgData name="Estelle McDonald" userId="d3c70ce8-15c8-4a86-a398-8a3f0bcf150c" providerId="ADAL" clId="{32C65868-F14D-4D9E-973B-225F2950FCCC}" dt="2024-11-14T02:22:08.238" v="104" actId="20577"/>
        <pc:sldMkLst>
          <pc:docMk/>
          <pc:sldMk cId="928670234" sldId="337"/>
        </pc:sldMkLst>
        <pc:spChg chg="mod">
          <ac:chgData name="Estelle McDonald" userId="d3c70ce8-15c8-4a86-a398-8a3f0bcf150c" providerId="ADAL" clId="{32C65868-F14D-4D9E-973B-225F2950FCCC}" dt="2024-11-14T02:22:08.238" v="104" actId="20577"/>
          <ac:spMkLst>
            <pc:docMk/>
            <pc:sldMk cId="928670234" sldId="337"/>
            <ac:spMk id="8" creationId="{1EE3F274-9757-F72E-55D8-C1514E8719D6}"/>
          </ac:spMkLst>
        </pc:spChg>
      </pc:sldChg>
      <pc:sldChg chg="addSp delSp modSp new mod modClrScheme chgLayout">
        <pc:chgData name="Estelle McDonald" userId="d3c70ce8-15c8-4a86-a398-8a3f0bcf150c" providerId="ADAL" clId="{32C65868-F14D-4D9E-973B-225F2950FCCC}" dt="2024-11-14T02:26:54.070" v="115" actId="14100"/>
        <pc:sldMkLst>
          <pc:docMk/>
          <pc:sldMk cId="3170393207" sldId="338"/>
        </pc:sldMkLst>
        <pc:spChg chg="del mod ord">
          <ac:chgData name="Estelle McDonald" userId="d3c70ce8-15c8-4a86-a398-8a3f0bcf150c" providerId="ADAL" clId="{32C65868-F14D-4D9E-973B-225F2950FCCC}" dt="2024-11-14T02:17:37.326" v="1" actId="700"/>
          <ac:spMkLst>
            <pc:docMk/>
            <pc:sldMk cId="3170393207" sldId="338"/>
            <ac:spMk id="2" creationId="{4DED14FF-29BA-E136-932D-C8E977C6CBE7}"/>
          </ac:spMkLst>
        </pc:spChg>
        <pc:spChg chg="del mod ord">
          <ac:chgData name="Estelle McDonald" userId="d3c70ce8-15c8-4a86-a398-8a3f0bcf150c" providerId="ADAL" clId="{32C65868-F14D-4D9E-973B-225F2950FCCC}" dt="2024-11-14T02:17:37.326" v="1" actId="700"/>
          <ac:spMkLst>
            <pc:docMk/>
            <pc:sldMk cId="3170393207" sldId="338"/>
            <ac:spMk id="3" creationId="{4E9C09A3-7800-11E9-717C-97C365959304}"/>
          </ac:spMkLst>
        </pc:spChg>
        <pc:spChg chg="add mod ord">
          <ac:chgData name="Estelle McDonald" userId="d3c70ce8-15c8-4a86-a398-8a3f0bcf150c" providerId="ADAL" clId="{32C65868-F14D-4D9E-973B-225F2950FCCC}" dt="2024-11-14T02:26:40.206" v="112" actId="1076"/>
          <ac:spMkLst>
            <pc:docMk/>
            <pc:sldMk cId="3170393207" sldId="338"/>
            <ac:spMk id="4" creationId="{574E1F33-37B8-8EB0-85D3-3419E8EBCE8F}"/>
          </ac:spMkLst>
        </pc:spChg>
        <pc:spChg chg="add del mod ord">
          <ac:chgData name="Estelle McDonald" userId="d3c70ce8-15c8-4a86-a398-8a3f0bcf150c" providerId="ADAL" clId="{32C65868-F14D-4D9E-973B-225F2950FCCC}" dt="2024-11-14T02:17:42.455" v="2" actId="478"/>
          <ac:spMkLst>
            <pc:docMk/>
            <pc:sldMk cId="3170393207" sldId="338"/>
            <ac:spMk id="5" creationId="{A6998EAF-3058-7F97-499D-6ECF5DF456F8}"/>
          </ac:spMkLst>
        </pc:spChg>
        <pc:spChg chg="add del mod ord">
          <ac:chgData name="Estelle McDonald" userId="d3c70ce8-15c8-4a86-a398-8a3f0bcf150c" providerId="ADAL" clId="{32C65868-F14D-4D9E-973B-225F2950FCCC}" dt="2024-11-14T02:19:03.976" v="55" actId="478"/>
          <ac:spMkLst>
            <pc:docMk/>
            <pc:sldMk cId="3170393207" sldId="338"/>
            <ac:spMk id="6" creationId="{BC18988B-E3A6-D284-FF5C-522402C37EF9}"/>
          </ac:spMkLst>
        </pc:spChg>
        <pc:picChg chg="add mod">
          <ac:chgData name="Estelle McDonald" userId="d3c70ce8-15c8-4a86-a398-8a3f0bcf150c" providerId="ADAL" clId="{32C65868-F14D-4D9E-973B-225F2950FCCC}" dt="2024-11-14T02:26:54.070" v="115" actId="14100"/>
          <ac:picMkLst>
            <pc:docMk/>
            <pc:sldMk cId="3170393207" sldId="338"/>
            <ac:picMk id="2" creationId="{1B72FD4C-E7D9-C1B1-5FF4-FF1070E310C2}"/>
          </ac:picMkLst>
        </pc:picChg>
        <pc:picChg chg="add del mod">
          <ac:chgData name="Estelle McDonald" userId="d3c70ce8-15c8-4a86-a398-8a3f0bcf150c" providerId="ADAL" clId="{32C65868-F14D-4D9E-973B-225F2950FCCC}" dt="2024-11-14T02:22:16.623" v="105" actId="478"/>
          <ac:picMkLst>
            <pc:docMk/>
            <pc:sldMk cId="3170393207" sldId="338"/>
            <ac:picMk id="7" creationId="{A31F46D7-CA8B-121B-DBF5-5A27E5F923FA}"/>
          </ac:picMkLst>
        </pc:picChg>
        <pc:picChg chg="add del mod">
          <ac:chgData name="Estelle McDonald" userId="d3c70ce8-15c8-4a86-a398-8a3f0bcf150c" providerId="ADAL" clId="{32C65868-F14D-4D9E-973B-225F2950FCCC}" dt="2024-11-14T02:21:14.889" v="98" actId="478"/>
          <ac:picMkLst>
            <pc:docMk/>
            <pc:sldMk cId="3170393207" sldId="338"/>
            <ac:picMk id="8" creationId="{0DB8CDE8-3E47-8142-1DAE-BF1144A07304}"/>
          </ac:picMkLst>
        </pc:picChg>
        <pc:picChg chg="add mod">
          <ac:chgData name="Estelle McDonald" userId="d3c70ce8-15c8-4a86-a398-8a3f0bcf150c" providerId="ADAL" clId="{32C65868-F14D-4D9E-973B-225F2950FCCC}" dt="2024-11-14T02:26:28.409" v="110" actId="1076"/>
          <ac:picMkLst>
            <pc:docMk/>
            <pc:sldMk cId="3170393207" sldId="338"/>
            <ac:picMk id="9" creationId="{29DACDFB-DD00-D66A-DA91-2BCBD0D0048F}"/>
          </ac:picMkLst>
        </pc:picChg>
        <pc:picChg chg="add mod">
          <ac:chgData name="Estelle McDonald" userId="d3c70ce8-15c8-4a86-a398-8a3f0bcf150c" providerId="ADAL" clId="{32C65868-F14D-4D9E-973B-225F2950FCCC}" dt="2024-11-14T02:26:28.409" v="110" actId="1076"/>
          <ac:picMkLst>
            <pc:docMk/>
            <pc:sldMk cId="3170393207" sldId="338"/>
            <ac:picMk id="10" creationId="{B7F4FB82-C094-F62D-4709-C5F8CF0AB59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A9D45619-90BC-4384-9DD6-AB022938B836}" type="datetimeFigureOut">
              <a:rPr lang="en-AU" smtClean="0"/>
              <a:t>14/11/2024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6663" y="1160463"/>
            <a:ext cx="45307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70837"/>
            <a:ext cx="5603240" cy="3657957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019C45AD-1EE9-497E-B04F-DC9293CB9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3432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851A2-7CCD-4029-0A9C-58FE503BA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A57FC9-6A8B-5424-5195-4F662DA614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236663" y="1160463"/>
            <a:ext cx="4530725" cy="31369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0C257C-F3A3-57E7-D4F0-7F717E46BE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D0E51-BF91-B4F5-F7F5-26C7BD4550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9C45AD-1EE9-497E-B04F-DC9293CB9AF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6748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851A2-7CCD-4029-0A9C-58FE503BA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A57FC9-6A8B-5424-5195-4F662DA614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236663" y="1160463"/>
            <a:ext cx="4530725" cy="31369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0C257C-F3A3-57E7-D4F0-7F717E46BE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D0E51-BF91-B4F5-F7F5-26C7BD4550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9C45AD-1EE9-497E-B04F-DC9293CB9AF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4844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8FB3-85B4-464A-A46F-1D1F85FAB7E8}" type="datetimeFigureOut">
              <a:rPr lang="en-AU" smtClean="0"/>
              <a:t>14/11/2024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68974B-95FE-B6DF-0929-2313EAA69034}"/>
              </a:ext>
            </a:extLst>
          </p:cNvPr>
          <p:cNvSpPr/>
          <p:nvPr userDrawn="1"/>
        </p:nvSpPr>
        <p:spPr>
          <a:xfrm>
            <a:off x="0" y="6593886"/>
            <a:ext cx="9906000" cy="268664"/>
          </a:xfrm>
          <a:prstGeom prst="rect">
            <a:avLst/>
          </a:prstGeom>
          <a:solidFill>
            <a:srgbClr val="6F72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3FF0D9-402F-B0F6-189C-993BD02B5E23}"/>
              </a:ext>
            </a:extLst>
          </p:cNvPr>
          <p:cNvSpPr/>
          <p:nvPr userDrawn="1"/>
        </p:nvSpPr>
        <p:spPr>
          <a:xfrm>
            <a:off x="0" y="-13977"/>
            <a:ext cx="9906000" cy="268664"/>
          </a:xfrm>
          <a:prstGeom prst="rect">
            <a:avLst/>
          </a:prstGeom>
          <a:gradFill flip="none" rotWithShape="1">
            <a:gsLst>
              <a:gs pos="100000">
                <a:srgbClr val="38D430"/>
              </a:gs>
              <a:gs pos="4000">
                <a:srgbClr val="0095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</p:spTree>
    <p:extLst>
      <p:ext uri="{BB962C8B-B14F-4D97-AF65-F5344CB8AC3E}">
        <p14:creationId xmlns:p14="http://schemas.microsoft.com/office/powerpoint/2010/main" val="16575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8FB3-85B4-464A-A46F-1D1F85FAB7E8}" type="datetimeFigureOut">
              <a:rPr lang="en-AU" smtClean="0"/>
              <a:t>14/11/2024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495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8FB3-85B4-464A-A46F-1D1F85FAB7E8}" type="datetimeFigureOut">
              <a:rPr lang="en-AU" smtClean="0"/>
              <a:t>14/11/2024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262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5B5929-B2C3-2907-5213-0C1D79C50265}"/>
              </a:ext>
            </a:extLst>
          </p:cNvPr>
          <p:cNvSpPr/>
          <p:nvPr userDrawn="1"/>
        </p:nvSpPr>
        <p:spPr>
          <a:xfrm>
            <a:off x="0" y="6593886"/>
            <a:ext cx="9906000" cy="268664"/>
          </a:xfrm>
          <a:prstGeom prst="rect">
            <a:avLst/>
          </a:prstGeom>
          <a:solidFill>
            <a:srgbClr val="6F72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AEA24C-B700-8027-BBF1-2CF3FF002534}"/>
              </a:ext>
            </a:extLst>
          </p:cNvPr>
          <p:cNvSpPr/>
          <p:nvPr userDrawn="1"/>
        </p:nvSpPr>
        <p:spPr>
          <a:xfrm>
            <a:off x="0" y="-13977"/>
            <a:ext cx="9906000" cy="268664"/>
          </a:xfrm>
          <a:prstGeom prst="rect">
            <a:avLst/>
          </a:prstGeom>
          <a:gradFill flip="none" rotWithShape="1">
            <a:gsLst>
              <a:gs pos="100000">
                <a:srgbClr val="38D430"/>
              </a:gs>
              <a:gs pos="4000">
                <a:srgbClr val="0095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68CFBD-237D-30AD-04CA-6FDE07A269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78463" y="6171102"/>
            <a:ext cx="1798468" cy="42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44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8FB3-85B4-464A-A46F-1D1F85FAB7E8}" type="datetimeFigureOut">
              <a:rPr lang="en-AU" smtClean="0"/>
              <a:t>14/11/2024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769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0A9D43-F730-588A-2203-EFD715323A4B}"/>
              </a:ext>
            </a:extLst>
          </p:cNvPr>
          <p:cNvSpPr/>
          <p:nvPr userDrawn="1"/>
        </p:nvSpPr>
        <p:spPr>
          <a:xfrm>
            <a:off x="0" y="6593886"/>
            <a:ext cx="9906000" cy="268664"/>
          </a:xfrm>
          <a:prstGeom prst="rect">
            <a:avLst/>
          </a:prstGeom>
          <a:solidFill>
            <a:srgbClr val="6F72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34855F-A0AE-D5B9-42C4-369B02C2286E}"/>
              </a:ext>
            </a:extLst>
          </p:cNvPr>
          <p:cNvSpPr/>
          <p:nvPr userDrawn="1"/>
        </p:nvSpPr>
        <p:spPr>
          <a:xfrm>
            <a:off x="0" y="-13977"/>
            <a:ext cx="9906000" cy="268664"/>
          </a:xfrm>
          <a:prstGeom prst="rect">
            <a:avLst/>
          </a:prstGeom>
          <a:gradFill flip="none" rotWithShape="1">
            <a:gsLst>
              <a:gs pos="100000">
                <a:srgbClr val="38D430"/>
              </a:gs>
              <a:gs pos="4000">
                <a:srgbClr val="0095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D3EDB27-0DCE-6523-B20A-85F3E16B5E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6112" y="6147339"/>
            <a:ext cx="1798468" cy="42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1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8FB3-85B4-464A-A46F-1D1F85FAB7E8}" type="datetimeFigureOut">
              <a:rPr lang="en-AU" smtClean="0"/>
              <a:t>14/11/2024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E54B50-48A3-941E-298B-EF5AF76439C3}"/>
              </a:ext>
            </a:extLst>
          </p:cNvPr>
          <p:cNvSpPr/>
          <p:nvPr userDrawn="1"/>
        </p:nvSpPr>
        <p:spPr>
          <a:xfrm>
            <a:off x="0" y="-13977"/>
            <a:ext cx="9906000" cy="268664"/>
          </a:xfrm>
          <a:prstGeom prst="rect">
            <a:avLst/>
          </a:prstGeom>
          <a:gradFill flip="none" rotWithShape="1">
            <a:gsLst>
              <a:gs pos="100000">
                <a:srgbClr val="38D430"/>
              </a:gs>
              <a:gs pos="4000">
                <a:srgbClr val="0095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34CA78-BB07-EC50-7225-5B0ACB047FF0}"/>
              </a:ext>
            </a:extLst>
          </p:cNvPr>
          <p:cNvSpPr/>
          <p:nvPr userDrawn="1"/>
        </p:nvSpPr>
        <p:spPr>
          <a:xfrm>
            <a:off x="0" y="6593886"/>
            <a:ext cx="9906000" cy="268664"/>
          </a:xfrm>
          <a:prstGeom prst="rect">
            <a:avLst/>
          </a:prstGeom>
          <a:solidFill>
            <a:srgbClr val="6F72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2B28AC2-9964-2649-9F87-E7F1568D33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20582" y="6135531"/>
            <a:ext cx="1798468" cy="42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6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4B25BD-DA84-9088-C218-24229EE18941}"/>
              </a:ext>
            </a:extLst>
          </p:cNvPr>
          <p:cNvSpPr/>
          <p:nvPr userDrawn="1"/>
        </p:nvSpPr>
        <p:spPr>
          <a:xfrm>
            <a:off x="0" y="-13977"/>
            <a:ext cx="9906000" cy="268664"/>
          </a:xfrm>
          <a:prstGeom prst="rect">
            <a:avLst/>
          </a:prstGeom>
          <a:gradFill flip="none" rotWithShape="1">
            <a:gsLst>
              <a:gs pos="100000">
                <a:srgbClr val="38D430"/>
              </a:gs>
              <a:gs pos="4000">
                <a:srgbClr val="0095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1BD917-0CE9-7601-630B-17367C9D250D}"/>
              </a:ext>
            </a:extLst>
          </p:cNvPr>
          <p:cNvSpPr/>
          <p:nvPr userDrawn="1"/>
        </p:nvSpPr>
        <p:spPr>
          <a:xfrm>
            <a:off x="0" y="6593886"/>
            <a:ext cx="9906000" cy="268664"/>
          </a:xfrm>
          <a:prstGeom prst="rect">
            <a:avLst/>
          </a:prstGeom>
          <a:solidFill>
            <a:srgbClr val="6F72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4DB0E5-6F43-8D96-4FD3-4CB7CD7B21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6112" y="6144959"/>
            <a:ext cx="1798468" cy="42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21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507F0F-1BA5-5EBD-2353-A2793D79588A}"/>
              </a:ext>
            </a:extLst>
          </p:cNvPr>
          <p:cNvSpPr/>
          <p:nvPr userDrawn="1"/>
        </p:nvSpPr>
        <p:spPr>
          <a:xfrm>
            <a:off x="0" y="-13977"/>
            <a:ext cx="9906000" cy="268664"/>
          </a:xfrm>
          <a:prstGeom prst="rect">
            <a:avLst/>
          </a:prstGeom>
          <a:gradFill flip="none" rotWithShape="1">
            <a:gsLst>
              <a:gs pos="100000">
                <a:srgbClr val="38D430"/>
              </a:gs>
              <a:gs pos="4000">
                <a:srgbClr val="0095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D648B7-9260-1CBF-AC55-FEE145AE5DD9}"/>
              </a:ext>
            </a:extLst>
          </p:cNvPr>
          <p:cNvSpPr/>
          <p:nvPr userDrawn="1"/>
        </p:nvSpPr>
        <p:spPr>
          <a:xfrm>
            <a:off x="0" y="6593886"/>
            <a:ext cx="9906000" cy="268664"/>
          </a:xfrm>
          <a:prstGeom prst="rect">
            <a:avLst/>
          </a:prstGeom>
          <a:solidFill>
            <a:srgbClr val="6F72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</p:spTree>
    <p:extLst>
      <p:ext uri="{BB962C8B-B14F-4D97-AF65-F5344CB8AC3E}">
        <p14:creationId xmlns:p14="http://schemas.microsoft.com/office/powerpoint/2010/main" val="140831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8FB3-85B4-464A-A46F-1D1F85FAB7E8}" type="datetimeFigureOut">
              <a:rPr lang="en-AU" smtClean="0"/>
              <a:t>14/11/2024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1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8FB3-85B4-464A-A46F-1D1F85FAB7E8}" type="datetimeFigureOut">
              <a:rPr lang="en-AU" smtClean="0"/>
              <a:t>14/11/2024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777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E8FB3-85B4-464A-A46F-1D1F85FAB7E8}" type="datetimeFigureOut">
              <a:rPr lang="en-AU" smtClean="0"/>
              <a:t>14/11/2024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CB9AD-1CF9-49C9-86AC-B3694D255B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971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4E1F33-37B8-8EB0-85D3-3419E8EBC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99" y="725086"/>
            <a:ext cx="8312382" cy="382555"/>
          </a:xfrm>
        </p:spPr>
        <p:txBody>
          <a:bodyPr>
            <a:normAutofit/>
          </a:bodyPr>
          <a:lstStyle/>
          <a:p>
            <a:r>
              <a:rPr lang="en-AU" sz="2000" b="1" dirty="0">
                <a:latin typeface="Arial Nova" panose="020B0504020202020204" pitchFamily="34" charset="0"/>
              </a:rPr>
              <a:t>Key Initiatives 2025-2027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DACDFB-DD00-D66A-DA91-2BCBD0D00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99" y="1119673"/>
            <a:ext cx="7629648" cy="57383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F4FB82-C094-F62D-4709-C5F8CF0AB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0265" y="1133669"/>
            <a:ext cx="3006735" cy="145543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B72FD4C-E7D9-C1B1-5FF4-FF1070E310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5941" y="21013"/>
            <a:ext cx="1917781" cy="707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39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B191E-F841-54CA-5FCD-5AD67DB79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19A9EA0-AFA0-977F-AD43-D9DE133FB2FE}"/>
              </a:ext>
            </a:extLst>
          </p:cNvPr>
          <p:cNvCxnSpPr>
            <a:cxnSpLocks/>
          </p:cNvCxnSpPr>
          <p:nvPr/>
        </p:nvCxnSpPr>
        <p:spPr>
          <a:xfrm flipV="1">
            <a:off x="624087" y="0"/>
            <a:ext cx="18967" cy="6648102"/>
          </a:xfrm>
          <a:prstGeom prst="straightConnector1">
            <a:avLst/>
          </a:prstGeom>
          <a:ln w="38100">
            <a:solidFill>
              <a:srgbClr val="6F727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EC7E79A-6D11-E85E-85D7-C3D5DD125502}"/>
              </a:ext>
            </a:extLst>
          </p:cNvPr>
          <p:cNvCxnSpPr>
            <a:cxnSpLocks/>
          </p:cNvCxnSpPr>
          <p:nvPr/>
        </p:nvCxnSpPr>
        <p:spPr>
          <a:xfrm>
            <a:off x="624087" y="6639137"/>
            <a:ext cx="9030901" cy="1972"/>
          </a:xfrm>
          <a:prstGeom prst="straightConnector1">
            <a:avLst/>
          </a:prstGeom>
          <a:ln w="38100">
            <a:solidFill>
              <a:srgbClr val="6F727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rc 55">
            <a:extLst>
              <a:ext uri="{FF2B5EF4-FFF2-40B4-BE49-F238E27FC236}">
                <a16:creationId xmlns:a16="http://schemas.microsoft.com/office/drawing/2014/main" id="{0879E3A5-1E21-85D8-07CB-F1F769430B24}"/>
              </a:ext>
            </a:extLst>
          </p:cNvPr>
          <p:cNvSpPr/>
          <p:nvPr/>
        </p:nvSpPr>
        <p:spPr>
          <a:xfrm rot="17063733">
            <a:off x="1831246" y="102812"/>
            <a:ext cx="3072586" cy="5511307"/>
          </a:xfrm>
          <a:prstGeom prst="arc">
            <a:avLst/>
          </a:prstGeom>
          <a:ln w="57150">
            <a:solidFill>
              <a:srgbClr val="66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648215D-E9EB-EFCF-DFC8-F12637917F11}"/>
              </a:ext>
            </a:extLst>
          </p:cNvPr>
          <p:cNvSpPr txBox="1"/>
          <p:nvPr/>
        </p:nvSpPr>
        <p:spPr>
          <a:xfrm>
            <a:off x="4155268" y="108118"/>
            <a:ext cx="2550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latin typeface="Arial Nova" panose="020B0504020202020204" pitchFamily="34" charset="0"/>
              </a:rPr>
              <a:t>Horizon 2 – Strengthen practices and capabilities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431F0A8-3FB8-5FF0-B933-639C3912D15B}"/>
              </a:ext>
            </a:extLst>
          </p:cNvPr>
          <p:cNvSpPr txBox="1"/>
          <p:nvPr/>
        </p:nvSpPr>
        <p:spPr>
          <a:xfrm>
            <a:off x="1337683" y="664815"/>
            <a:ext cx="26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latin typeface="Arial Nova" panose="020B0504020202020204" pitchFamily="34" charset="0"/>
              </a:rPr>
              <a:t>Horizon 1 – Unify and build the foundations for the future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514E0A7-8D0F-ABEA-9C92-BAE74E61A034}"/>
              </a:ext>
            </a:extLst>
          </p:cNvPr>
          <p:cNvSpPr txBox="1"/>
          <p:nvPr/>
        </p:nvSpPr>
        <p:spPr>
          <a:xfrm>
            <a:off x="6758563" y="-76916"/>
            <a:ext cx="3166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latin typeface="Arial Nova" panose="020B0504020202020204" pitchFamily="34" charset="0"/>
              </a:rPr>
              <a:t>Horizon 3 – Sustainable, inclusive advocacy and member experience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7A34969-3DE8-9F2E-6B4B-FE1731730AA9}"/>
              </a:ext>
            </a:extLst>
          </p:cNvPr>
          <p:cNvCxnSpPr>
            <a:cxnSpLocks/>
          </p:cNvCxnSpPr>
          <p:nvPr/>
        </p:nvCxnSpPr>
        <p:spPr>
          <a:xfrm>
            <a:off x="3648906" y="6649798"/>
            <a:ext cx="0" cy="161332"/>
          </a:xfrm>
          <a:prstGeom prst="line">
            <a:avLst/>
          </a:prstGeom>
          <a:ln>
            <a:solidFill>
              <a:srgbClr val="6F72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D55C8DA6-B660-6FB5-557F-60A25E3B4BCA}"/>
              </a:ext>
            </a:extLst>
          </p:cNvPr>
          <p:cNvSpPr txBox="1"/>
          <p:nvPr/>
        </p:nvSpPr>
        <p:spPr>
          <a:xfrm>
            <a:off x="2133601" y="6625472"/>
            <a:ext cx="533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2025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3F2693-D746-15A9-90FB-F3E84DFB4B1B}"/>
              </a:ext>
            </a:extLst>
          </p:cNvPr>
          <p:cNvSpPr txBox="1"/>
          <p:nvPr/>
        </p:nvSpPr>
        <p:spPr>
          <a:xfrm>
            <a:off x="4737277" y="6612771"/>
            <a:ext cx="674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2026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140471C-201F-32E4-C6EF-7A89107DBC06}"/>
              </a:ext>
            </a:extLst>
          </p:cNvPr>
          <p:cNvCxnSpPr>
            <a:cxnSpLocks/>
          </p:cNvCxnSpPr>
          <p:nvPr/>
        </p:nvCxnSpPr>
        <p:spPr>
          <a:xfrm>
            <a:off x="6089566" y="6641497"/>
            <a:ext cx="0" cy="161332"/>
          </a:xfrm>
          <a:prstGeom prst="line">
            <a:avLst/>
          </a:prstGeom>
          <a:ln>
            <a:solidFill>
              <a:srgbClr val="6F72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C8ABE74C-9030-4C13-C7C7-388977B86FAD}"/>
              </a:ext>
            </a:extLst>
          </p:cNvPr>
          <p:cNvSpPr txBox="1"/>
          <p:nvPr/>
        </p:nvSpPr>
        <p:spPr>
          <a:xfrm>
            <a:off x="7562885" y="6612770"/>
            <a:ext cx="779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2027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020957E-A68E-0BCE-282B-1ECFB59658F9}"/>
              </a:ext>
            </a:extLst>
          </p:cNvPr>
          <p:cNvSpPr txBox="1"/>
          <p:nvPr/>
        </p:nvSpPr>
        <p:spPr>
          <a:xfrm>
            <a:off x="1079351" y="1666119"/>
            <a:ext cx="2639035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Define CAFAWA’s key advocacy positions and develop a targeted advocacy strategy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EBDF371-8904-837C-7D20-D2A7A4BFFBD1}"/>
              </a:ext>
            </a:extLst>
          </p:cNvPr>
          <p:cNvSpPr txBox="1"/>
          <p:nvPr/>
        </p:nvSpPr>
        <p:spPr>
          <a:xfrm>
            <a:off x="3778881" y="2336650"/>
            <a:ext cx="5780249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Develop joint communities of practice for members and the Department</a:t>
            </a:r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347891E3-3B97-0BB6-862F-A905E881F5C5}"/>
              </a:ext>
            </a:extLst>
          </p:cNvPr>
          <p:cNvSpPr/>
          <p:nvPr/>
        </p:nvSpPr>
        <p:spPr>
          <a:xfrm rot="17063733">
            <a:off x="4541444" y="-208127"/>
            <a:ext cx="3237315" cy="4999040"/>
          </a:xfrm>
          <a:prstGeom prst="arc">
            <a:avLst>
              <a:gd name="adj1" fmla="val 16266518"/>
              <a:gd name="adj2" fmla="val 0"/>
            </a:avLst>
          </a:prstGeom>
          <a:ln w="57150">
            <a:solidFill>
              <a:srgbClr val="66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1" name="Arc 70">
            <a:extLst>
              <a:ext uri="{FF2B5EF4-FFF2-40B4-BE49-F238E27FC236}">
                <a16:creationId xmlns:a16="http://schemas.microsoft.com/office/drawing/2014/main" id="{C142A2BE-AAFD-EF47-AAA1-E944BEB7812F}"/>
              </a:ext>
            </a:extLst>
          </p:cNvPr>
          <p:cNvSpPr/>
          <p:nvPr/>
        </p:nvSpPr>
        <p:spPr>
          <a:xfrm rot="16486658">
            <a:off x="8082652" y="-1347839"/>
            <a:ext cx="2104494" cy="5626273"/>
          </a:xfrm>
          <a:prstGeom prst="arc">
            <a:avLst/>
          </a:prstGeom>
          <a:ln w="57150">
            <a:solidFill>
              <a:srgbClr val="66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BB118CA-91C1-6F3B-309D-26F6B62FBEAD}"/>
              </a:ext>
            </a:extLst>
          </p:cNvPr>
          <p:cNvSpPr txBox="1"/>
          <p:nvPr/>
        </p:nvSpPr>
        <p:spPr>
          <a:xfrm>
            <a:off x="3801380" y="3030430"/>
            <a:ext cx="5742581" cy="24622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Build partners to create a compelling evidence base  (e.g. universities, Social Reinvestment WA)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C132801-F29A-0E99-7D0E-7CB556771C04}"/>
              </a:ext>
            </a:extLst>
          </p:cNvPr>
          <p:cNvSpPr txBox="1"/>
          <p:nvPr/>
        </p:nvSpPr>
        <p:spPr>
          <a:xfrm>
            <a:off x="771098" y="2725989"/>
            <a:ext cx="8788032" cy="24622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Continue strong relationship with the Noongar Family Safety and Wellbeing Council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1DAEAE6-A8B3-E868-B99C-219E1C25AFFE}"/>
              </a:ext>
            </a:extLst>
          </p:cNvPr>
          <p:cNvSpPr txBox="1"/>
          <p:nvPr/>
        </p:nvSpPr>
        <p:spPr>
          <a:xfrm>
            <a:off x="3899622" y="3998991"/>
            <a:ext cx="5613024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Explore and implement sector information sharing mechanisms (e.g. newsletter)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75AA50F-D632-EBF9-2D9B-2266B8698766}"/>
              </a:ext>
            </a:extLst>
          </p:cNvPr>
          <p:cNvSpPr txBox="1"/>
          <p:nvPr/>
        </p:nvSpPr>
        <p:spPr>
          <a:xfrm>
            <a:off x="764951" y="3997474"/>
            <a:ext cx="2883955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Develop  a member welcome pack and buddy system for new members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D481FF6-E6F9-78E0-CEA8-7F5C6E0BE89D}"/>
              </a:ext>
            </a:extLst>
          </p:cNvPr>
          <p:cNvSpPr txBox="1"/>
          <p:nvPr/>
        </p:nvSpPr>
        <p:spPr>
          <a:xfrm>
            <a:off x="771098" y="5221565"/>
            <a:ext cx="2885525" cy="5539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r>
              <a:rPr lang="en-AU" dirty="0">
                <a:solidFill>
                  <a:schemeClr val="tx1"/>
                </a:solidFill>
              </a:rPr>
              <a:t>Engage existing members, early intervention and family support providers to shape a broader CAFAWA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6055B37-9D20-B73C-F9E4-7FA0505A1038}"/>
              </a:ext>
            </a:extLst>
          </p:cNvPr>
          <p:cNvCxnSpPr/>
          <p:nvPr/>
        </p:nvCxnSpPr>
        <p:spPr>
          <a:xfrm>
            <a:off x="624088" y="2657510"/>
            <a:ext cx="8900907" cy="0"/>
          </a:xfrm>
          <a:prstGeom prst="line">
            <a:avLst/>
          </a:prstGeom>
          <a:ln>
            <a:solidFill>
              <a:srgbClr val="6F727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F08BC61-D5A7-EA3A-3E52-4E871E0F7532}"/>
              </a:ext>
            </a:extLst>
          </p:cNvPr>
          <p:cNvCxnSpPr/>
          <p:nvPr/>
        </p:nvCxnSpPr>
        <p:spPr>
          <a:xfrm>
            <a:off x="643054" y="3860485"/>
            <a:ext cx="8900907" cy="0"/>
          </a:xfrm>
          <a:prstGeom prst="line">
            <a:avLst/>
          </a:prstGeom>
          <a:ln>
            <a:solidFill>
              <a:srgbClr val="6F727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D445A0B-2E52-44D1-4B96-68A4E9CB8942}"/>
              </a:ext>
            </a:extLst>
          </p:cNvPr>
          <p:cNvCxnSpPr/>
          <p:nvPr/>
        </p:nvCxnSpPr>
        <p:spPr>
          <a:xfrm>
            <a:off x="689083" y="5137266"/>
            <a:ext cx="8900907" cy="0"/>
          </a:xfrm>
          <a:prstGeom prst="line">
            <a:avLst/>
          </a:prstGeom>
          <a:ln>
            <a:solidFill>
              <a:srgbClr val="6F727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F3286CC3-B2E0-BF3C-C118-FA2DF2DCDB31}"/>
              </a:ext>
            </a:extLst>
          </p:cNvPr>
          <p:cNvSpPr txBox="1"/>
          <p:nvPr/>
        </p:nvSpPr>
        <p:spPr>
          <a:xfrm>
            <a:off x="785092" y="4761058"/>
            <a:ext cx="8720936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Increased face to face opportunities for member connection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AC4CB0-9CA0-D5B6-D4DA-7F229C33D0DC}"/>
              </a:ext>
            </a:extLst>
          </p:cNvPr>
          <p:cNvSpPr txBox="1"/>
          <p:nvPr/>
        </p:nvSpPr>
        <p:spPr>
          <a:xfrm>
            <a:off x="3801380" y="2002911"/>
            <a:ext cx="575775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Develop and maintain an active social media presence and advocacy campaigns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2738CF-2703-9307-F104-1CF68FF703C9}"/>
              </a:ext>
            </a:extLst>
          </p:cNvPr>
          <p:cNvSpPr txBox="1"/>
          <p:nvPr/>
        </p:nvSpPr>
        <p:spPr>
          <a:xfrm>
            <a:off x="3801380" y="3345322"/>
            <a:ext cx="5757750" cy="400110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Build purposeful partnerships with other WA and national peaks and organisations in line with CAFAWA’s advocacy and member needs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628093-E4FF-8184-CFFB-2C5FE333E43E}"/>
              </a:ext>
            </a:extLst>
          </p:cNvPr>
          <p:cNvSpPr txBox="1"/>
          <p:nvPr/>
        </p:nvSpPr>
        <p:spPr>
          <a:xfrm>
            <a:off x="3898392" y="4380081"/>
            <a:ext cx="5614253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Facilitate access for members to sector knowledge (e.g. sharing of member bios)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A2816A-F184-730A-584F-ECF35039855D}"/>
              </a:ext>
            </a:extLst>
          </p:cNvPr>
          <p:cNvSpPr txBox="1"/>
          <p:nvPr/>
        </p:nvSpPr>
        <p:spPr>
          <a:xfrm>
            <a:off x="742345" y="5893856"/>
            <a:ext cx="3994932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r>
              <a:rPr lang="en-AU" dirty="0">
                <a:solidFill>
                  <a:schemeClr val="tx1"/>
                </a:solidFill>
              </a:rPr>
              <a:t>CAFAWA governance reviewed and changes implemented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651355-A924-24E5-498A-B7E7A6925244}"/>
              </a:ext>
            </a:extLst>
          </p:cNvPr>
          <p:cNvSpPr txBox="1"/>
          <p:nvPr/>
        </p:nvSpPr>
        <p:spPr>
          <a:xfrm>
            <a:off x="742345" y="6233820"/>
            <a:ext cx="8749264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r>
              <a:rPr lang="en-AU" dirty="0">
                <a:solidFill>
                  <a:schemeClr val="tx1"/>
                </a:solidFill>
              </a:rPr>
              <a:t>Secure longer-term funding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EAD288-9BD6-C149-845D-FC2C6E7D4218}"/>
              </a:ext>
            </a:extLst>
          </p:cNvPr>
          <p:cNvSpPr txBox="1"/>
          <p:nvPr/>
        </p:nvSpPr>
        <p:spPr>
          <a:xfrm>
            <a:off x="3792155" y="1672896"/>
            <a:ext cx="5766975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sz="1000" dirty="0">
                <a:latin typeface="Arial Nova" panose="020B0504020202020204" pitchFamily="34" charset="0"/>
              </a:rPr>
              <a:t>Implementation of CAFAWA’s advocacy strategy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74F7F3-3932-AC46-6772-4B9ADD45CCC8}"/>
              </a:ext>
            </a:extLst>
          </p:cNvPr>
          <p:cNvSpPr txBox="1"/>
          <p:nvPr/>
        </p:nvSpPr>
        <p:spPr>
          <a:xfrm>
            <a:off x="3916375" y="5236664"/>
            <a:ext cx="5575234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r>
              <a:rPr lang="en-AU" dirty="0">
                <a:solidFill>
                  <a:schemeClr val="tx1"/>
                </a:solidFill>
              </a:rPr>
              <a:t>Access required resources and specialist skills</a:t>
            </a:r>
          </a:p>
        </p:txBody>
      </p:sp>
    </p:spTree>
    <p:extLst>
      <p:ext uri="{BB962C8B-B14F-4D97-AF65-F5344CB8AC3E}">
        <p14:creationId xmlns:p14="http://schemas.microsoft.com/office/powerpoint/2010/main" val="2919970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B191E-F841-54CA-5FCD-5AD67DB79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765EB5-3421-88B4-5E1D-7082E64824B6}"/>
              </a:ext>
            </a:extLst>
          </p:cNvPr>
          <p:cNvSpPr/>
          <p:nvPr/>
        </p:nvSpPr>
        <p:spPr>
          <a:xfrm>
            <a:off x="342900" y="622300"/>
            <a:ext cx="355600" cy="228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3F3A32-0168-71FF-85AB-3E7627AE29C6}"/>
              </a:ext>
            </a:extLst>
          </p:cNvPr>
          <p:cNvSpPr/>
          <p:nvPr/>
        </p:nvSpPr>
        <p:spPr>
          <a:xfrm>
            <a:off x="342900" y="1041400"/>
            <a:ext cx="355600" cy="228600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111528-B19E-5165-C368-A8EA9BDADAC4}"/>
              </a:ext>
            </a:extLst>
          </p:cNvPr>
          <p:cNvSpPr/>
          <p:nvPr/>
        </p:nvSpPr>
        <p:spPr>
          <a:xfrm>
            <a:off x="342900" y="1460500"/>
            <a:ext cx="355600" cy="228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DADA3E-5923-60BF-8567-5E42429A6484}"/>
              </a:ext>
            </a:extLst>
          </p:cNvPr>
          <p:cNvSpPr/>
          <p:nvPr/>
        </p:nvSpPr>
        <p:spPr>
          <a:xfrm>
            <a:off x="342900" y="1879600"/>
            <a:ext cx="3556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E3F274-9757-F72E-55D8-C1514E8719D6}"/>
              </a:ext>
            </a:extLst>
          </p:cNvPr>
          <p:cNvSpPr txBox="1"/>
          <p:nvPr/>
        </p:nvSpPr>
        <p:spPr>
          <a:xfrm>
            <a:off x="838200" y="609600"/>
            <a:ext cx="30002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>
                <a:latin typeface="Arial Nova" panose="020B0504020202020204" pitchFamily="34" charset="0"/>
              </a:rPr>
              <a:t>Lead meaningful change and best practice for the sector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E7AFB7-D27B-2C46-CBA9-67DE83C1C23A}"/>
              </a:ext>
            </a:extLst>
          </p:cNvPr>
          <p:cNvSpPr txBox="1"/>
          <p:nvPr/>
        </p:nvSpPr>
        <p:spPr>
          <a:xfrm>
            <a:off x="838199" y="1021090"/>
            <a:ext cx="36441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>
                <a:latin typeface="Arial Nova" panose="020B0504020202020204" pitchFamily="34" charset="0"/>
              </a:rPr>
              <a:t>Purposeful collaborations and partnerships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F3A3E9-6CBD-058F-8D59-6F203291F129}"/>
              </a:ext>
            </a:extLst>
          </p:cNvPr>
          <p:cNvSpPr txBox="1"/>
          <p:nvPr/>
        </p:nvSpPr>
        <p:spPr>
          <a:xfrm>
            <a:off x="838199" y="1432580"/>
            <a:ext cx="3251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>
                <a:latin typeface="Arial Nova" panose="020B0504020202020204" pitchFamily="34" charset="0"/>
              </a:rPr>
              <a:t>A well supported and connected sector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5CBCB5-6582-854D-4B08-0DDC2925C1EC}"/>
              </a:ext>
            </a:extLst>
          </p:cNvPr>
          <p:cNvSpPr txBox="1"/>
          <p:nvPr/>
        </p:nvSpPr>
        <p:spPr>
          <a:xfrm>
            <a:off x="838200" y="1846590"/>
            <a:ext cx="2864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>
                <a:latin typeface="Arial Nova" panose="020B0504020202020204" pitchFamily="34" charset="0"/>
              </a:rPr>
              <a:t>A sustainable, well-governed peak body organisation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B82095-849D-164A-A8E7-380FDABEF800}"/>
              </a:ext>
            </a:extLst>
          </p:cNvPr>
          <p:cNvSpPr txBox="1"/>
          <p:nvPr/>
        </p:nvSpPr>
        <p:spPr>
          <a:xfrm>
            <a:off x="273050" y="2844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b="1" dirty="0">
                <a:latin typeface="Arial Nova" panose="020B0504020202020204" pitchFamily="34" charset="0"/>
              </a:rPr>
              <a:t>Strategic Objectives</a:t>
            </a:r>
          </a:p>
        </p:txBody>
      </p:sp>
    </p:spTree>
    <p:extLst>
      <p:ext uri="{BB962C8B-B14F-4D97-AF65-F5344CB8AC3E}">
        <p14:creationId xmlns:p14="http://schemas.microsoft.com/office/powerpoint/2010/main" val="92867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4244</TotalTime>
  <Words>230</Words>
  <Application>Microsoft Office PowerPoint</Application>
  <PresentationFormat>A4 Paper (210x297 mm)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Nova</vt:lpstr>
      <vt:lpstr>Calibri</vt:lpstr>
      <vt:lpstr>Calibri Light</vt:lpstr>
      <vt:lpstr>Office 2013 - 2022 Theme</vt:lpstr>
      <vt:lpstr>Key Initiatives 2025-2027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Estelle McDonald</dc:creator>
  <cp:lastModifiedBy>Estelle McDonald</cp:lastModifiedBy>
  <cp:revision>17</cp:revision>
  <cp:lastPrinted>2024-06-11T07:38:15Z</cp:lastPrinted>
  <dcterms:created xsi:type="dcterms:W3CDTF">2022-08-23T08:55:05Z</dcterms:created>
  <dcterms:modified xsi:type="dcterms:W3CDTF">2024-11-14T02:26:57Z</dcterms:modified>
</cp:coreProperties>
</file>